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37BA2EE-F3D2-491B-9CFF-EA758F3A517A}" type="datetimeFigureOut">
              <a:rPr lang="ar-IQ" smtClean="0"/>
              <a:t>03/04/1440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FDBA8F-B0BB-4652-BD7B-DA64B8F565DD}" type="slidenum">
              <a:rPr lang="ar-IQ" smtClean="0"/>
              <a:t>‹#›</a:t>
            </a:fld>
            <a:endParaRPr lang="ar-IQ"/>
          </a:p>
        </p:txBody>
      </p:sp>
    </p:spTree>
    <p:extLst>
      <p:ext uri="{BB962C8B-B14F-4D97-AF65-F5344CB8AC3E}">
        <p14:creationId xmlns:p14="http://schemas.microsoft.com/office/powerpoint/2010/main" val="22201850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AE53C6D-5BB2-456E-8C70-61C52222942C}" type="datetimeFigureOut">
              <a:rPr lang="ar-IQ" smtClean="0"/>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2508204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AE53C6D-5BB2-456E-8C70-61C52222942C}" type="datetimeFigureOut">
              <a:rPr lang="ar-IQ" smtClean="0"/>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3188488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AE53C6D-5BB2-456E-8C70-61C52222942C}" type="datetimeFigureOut">
              <a:rPr lang="ar-IQ" smtClean="0"/>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91457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AE53C6D-5BB2-456E-8C70-61C52222942C}" type="datetimeFigureOut">
              <a:rPr lang="ar-IQ" smtClean="0"/>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350314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53C6D-5BB2-456E-8C70-61C52222942C}" type="datetimeFigureOut">
              <a:rPr lang="ar-IQ" smtClean="0"/>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132787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AE53C6D-5BB2-456E-8C70-61C52222942C}" type="datetimeFigureOut">
              <a:rPr lang="ar-IQ" smtClean="0"/>
              <a:t>03/04/1440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140149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AE53C6D-5BB2-456E-8C70-61C52222942C}" type="datetimeFigureOut">
              <a:rPr lang="ar-IQ" smtClean="0"/>
              <a:t>03/04/1440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137328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AE53C6D-5BB2-456E-8C70-61C52222942C}" type="datetimeFigureOut">
              <a:rPr lang="ar-IQ" smtClean="0"/>
              <a:t>03/04/1440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19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53C6D-5BB2-456E-8C70-61C52222942C}" type="datetimeFigureOut">
              <a:rPr lang="ar-IQ" smtClean="0"/>
              <a:t>03/04/1440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350782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53C6D-5BB2-456E-8C70-61C52222942C}" type="datetimeFigureOut">
              <a:rPr lang="ar-IQ" smtClean="0"/>
              <a:t>03/04/1440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619314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53C6D-5BB2-456E-8C70-61C52222942C}" type="datetimeFigureOut">
              <a:rPr lang="ar-IQ" smtClean="0"/>
              <a:t>03/04/1440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D55DEC7-9CAC-4D5E-A1A1-C3754859BF9E}" type="slidenum">
              <a:rPr lang="ar-IQ" smtClean="0"/>
              <a:t>‹#›</a:t>
            </a:fld>
            <a:endParaRPr lang="ar-IQ"/>
          </a:p>
        </p:txBody>
      </p:sp>
    </p:spTree>
    <p:extLst>
      <p:ext uri="{BB962C8B-B14F-4D97-AF65-F5344CB8AC3E}">
        <p14:creationId xmlns:p14="http://schemas.microsoft.com/office/powerpoint/2010/main" val="172058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AE53C6D-5BB2-456E-8C70-61C52222942C}" type="datetimeFigureOut">
              <a:rPr lang="ar-IQ" smtClean="0"/>
              <a:t>03/04/1440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55DEC7-9CAC-4D5E-A1A1-C3754859BF9E}" type="slidenum">
              <a:rPr lang="ar-IQ" smtClean="0"/>
              <a:t>‹#›</a:t>
            </a:fld>
            <a:endParaRPr lang="ar-IQ"/>
          </a:p>
        </p:txBody>
      </p:sp>
    </p:spTree>
    <p:extLst>
      <p:ext uri="{BB962C8B-B14F-4D97-AF65-F5344CB8AC3E}">
        <p14:creationId xmlns:p14="http://schemas.microsoft.com/office/powerpoint/2010/main" val="136613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3400" b="1" cap="all"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Trebuchet MS"/>
                <a:cs typeface="Tahoma"/>
              </a:rPr>
              <a:t>عناصر الاعداد الرياضي</a:t>
            </a:r>
            <a:endParaRPr lang="ar-IQ" dirty="0"/>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r>
              <a:rPr lang="ar-IQ" dirty="0" smtClean="0"/>
              <a:t>يلعب </a:t>
            </a:r>
            <a:r>
              <a:rPr lang="ar-IQ" dirty="0"/>
              <a:t>الاعداد البدني دورا هاما واساسيا في عملية يناء المستوى الرياضي ويعتبر اهم مقوم من مقومات المستوى الرياضي اذ له دور كبير في عملية اكتساب الرياضي البناء الاساسي الذي يرتكز عليه الانجاز </a:t>
            </a:r>
            <a:r>
              <a:rPr lang="ar-IQ" dirty="0" err="1"/>
              <a:t>ولايختلف</a:t>
            </a:r>
            <a:r>
              <a:rPr lang="ar-IQ" dirty="0"/>
              <a:t> اي من العلماء والمختصين بالمجال الرياضي بانه القاعدة او الرشة التي يبنى عليها هرم البطولة اذ عندما نتحدث عن الاعداد في المجال الرياضي </a:t>
            </a:r>
            <a:r>
              <a:rPr lang="ar-IQ" dirty="0" err="1"/>
              <a:t>لانتوقف</a:t>
            </a:r>
            <a:r>
              <a:rPr lang="ar-IQ" dirty="0"/>
              <a:t> عند حد معين من انواعه بل نتحدث بشكل عام عن اهمية الاعداد المتعدد الجوانب والذي من مقوماته التنمية الشاملة لكل متطلبات الاداء الرياضي </a:t>
            </a:r>
            <a:r>
              <a:rPr lang="ar-IQ" dirty="0" err="1"/>
              <a:t>وبأختلاف</a:t>
            </a:r>
            <a:r>
              <a:rPr lang="ar-IQ" dirty="0"/>
              <a:t> نوع النشاط ومن شخص لأخر. اذ يشمل محتوى عمليات الاعداد على الجوانب الاتية :-</a:t>
            </a:r>
            <a:endParaRPr lang="en-US" dirty="0"/>
          </a:p>
          <a:p>
            <a:r>
              <a:rPr lang="ar-IQ" dirty="0"/>
              <a:t>( الاعداد البدني, الاعداد المهارى والتكتيكي, الاعداد العقلي والنفسي).وهذه الانواع من الاعداد تعتبر هي المكونات الرئيسية لعملية الاعداد للرياضي وتحتوي على جميع برامج التدريب والخطط التي تعتمد على ثلاثة متغيرات رئيسية هامة هي:</a:t>
            </a:r>
            <a:endParaRPr lang="en-US" dirty="0"/>
          </a:p>
          <a:p>
            <a:pPr lvl="0"/>
            <a:r>
              <a:rPr lang="ar-IQ" dirty="0"/>
              <a:t>السن.</a:t>
            </a:r>
            <a:endParaRPr lang="en-US" dirty="0"/>
          </a:p>
          <a:p>
            <a:pPr lvl="0"/>
            <a:r>
              <a:rPr lang="ar-IQ" dirty="0"/>
              <a:t>المواصفات الفردية للاعب .</a:t>
            </a:r>
            <a:endParaRPr lang="en-US" dirty="0"/>
          </a:p>
          <a:p>
            <a:pPr lvl="0"/>
            <a:r>
              <a:rPr lang="ar-IQ" dirty="0"/>
              <a:t>مستوى الاعداد ومتطلبات الاختصاص بالفعالية.</a:t>
            </a:r>
            <a:endParaRPr lang="en-US" dirty="0"/>
          </a:p>
          <a:p>
            <a:endParaRPr lang="ar-IQ" dirty="0"/>
          </a:p>
        </p:txBody>
      </p:sp>
    </p:spTree>
    <p:extLst>
      <p:ext uri="{BB962C8B-B14F-4D97-AF65-F5344CB8AC3E}">
        <p14:creationId xmlns:p14="http://schemas.microsoft.com/office/powerpoint/2010/main" val="3892254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Autofit/>
          </a:bodyPr>
          <a:lstStyle/>
          <a:p>
            <a:r>
              <a:rPr lang="ar-IQ" sz="7200" dirty="0" smtClean="0">
                <a:solidFill>
                  <a:srgbClr val="FFFF00"/>
                </a:solidFill>
              </a:rPr>
              <a:t>الاعداد البدني</a:t>
            </a:r>
            <a:endParaRPr lang="ar-IQ" sz="7200"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ar-IQ" b="1" dirty="0"/>
              <a:t>تعريف الاعداد البدني</a:t>
            </a:r>
            <a:endParaRPr lang="en-US" dirty="0"/>
          </a:p>
          <a:p>
            <a:pPr lvl="0"/>
            <a:r>
              <a:rPr lang="ar-IQ" dirty="0"/>
              <a:t>انه العملية التطبيقية لرفع مستوى الحالة التدريبية للفرد باكتسابه اللياقة البدنية والحركية.</a:t>
            </a:r>
            <a:endParaRPr lang="en-US" dirty="0"/>
          </a:p>
          <a:p>
            <a:pPr lvl="0"/>
            <a:r>
              <a:rPr lang="ar-IQ" dirty="0"/>
              <a:t>هو احد مظاهر اللياقة البدنية العامة للفرد وتشمل الخلو من الامراض المختلفة العضوية والوظيفية وقيام الجسم بوظيفته على احسن وجه مع القدرة على السيطرة على بدنه ومواجهة الاعمال الشاقة لمدة طويلة دون الوصول </a:t>
            </a:r>
            <a:r>
              <a:rPr lang="ar-IQ" dirty="0" err="1"/>
              <a:t>للاجهاد</a:t>
            </a:r>
            <a:r>
              <a:rPr lang="ar-IQ" dirty="0"/>
              <a:t>.</a:t>
            </a:r>
            <a:endParaRPr lang="en-US" dirty="0"/>
          </a:p>
          <a:p>
            <a:pPr lvl="0"/>
            <a:r>
              <a:rPr lang="ar-IQ" dirty="0"/>
              <a:t>يعني تنمية الصفاة البدنية الاساسية والضرورية لدى الفرد الرياضي.</a:t>
            </a:r>
            <a:endParaRPr lang="en-US" dirty="0"/>
          </a:p>
          <a:p>
            <a:r>
              <a:rPr lang="ar-IQ" b="1" dirty="0"/>
              <a:t>رأي علماء بمفهوم الاعداد البدني</a:t>
            </a:r>
            <a:endParaRPr lang="en-US" dirty="0"/>
          </a:p>
          <a:p>
            <a:r>
              <a:rPr lang="ar-IQ" dirty="0"/>
              <a:t>اختلف العلماء بمفهوم الاعداد البدني وكلا حسب مدرسته ونظرتها اليه وسوف نتطرق الى وجهة نظر كل عالم </a:t>
            </a:r>
            <a:r>
              <a:rPr lang="ar-IQ" dirty="0" err="1"/>
              <a:t>بالاعداد</a:t>
            </a:r>
            <a:r>
              <a:rPr lang="ar-IQ" dirty="0"/>
              <a:t> البدني ومفهومه على الرغم من تضارب </a:t>
            </a:r>
            <a:r>
              <a:rPr lang="ar-IQ" dirty="0" err="1"/>
              <a:t>الاراءكلا</a:t>
            </a:r>
            <a:r>
              <a:rPr lang="ar-IQ" dirty="0"/>
              <a:t> له وجهة نظر سوف نتطرق اليها وكما يلي.</a:t>
            </a:r>
            <a:endParaRPr lang="en-US" dirty="0"/>
          </a:p>
          <a:p>
            <a:endParaRPr lang="ar-IQ" b="1" dirty="0"/>
          </a:p>
        </p:txBody>
      </p:sp>
    </p:spTree>
    <p:extLst>
      <p:ext uri="{BB962C8B-B14F-4D97-AF65-F5344CB8AC3E}">
        <p14:creationId xmlns:p14="http://schemas.microsoft.com/office/powerpoint/2010/main" val="37462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70000" lnSpcReduction="20000"/>
          </a:bodyPr>
          <a:lstStyle/>
          <a:p>
            <a:pPr lvl="0"/>
            <a:r>
              <a:rPr lang="ar-IQ" dirty="0"/>
              <a:t>رأي( </a:t>
            </a:r>
            <a:r>
              <a:rPr lang="ar-IQ" b="1" dirty="0"/>
              <a:t>تشارلز بوتشر</a:t>
            </a:r>
            <a:r>
              <a:rPr lang="ar-IQ" dirty="0"/>
              <a:t>) يقول الاعداد البدني هو عملية تحديد للياقة البدنية على اساس انها</a:t>
            </a:r>
            <a:endParaRPr lang="en-US" dirty="0"/>
          </a:p>
          <a:p>
            <a:pPr lvl="0"/>
            <a:r>
              <a:rPr lang="ar-IQ" dirty="0"/>
              <a:t>تعني سلامة وصحة اعضاء الجسم.</a:t>
            </a:r>
            <a:endParaRPr lang="en-US" dirty="0"/>
          </a:p>
          <a:p>
            <a:pPr lvl="0"/>
            <a:r>
              <a:rPr lang="ar-IQ" dirty="0"/>
              <a:t>درجة كفاءة الجسم للقيام بوظائفه تحت ضغط العمل.</a:t>
            </a:r>
            <a:endParaRPr lang="en-US" dirty="0"/>
          </a:p>
          <a:p>
            <a:pPr lvl="0"/>
            <a:r>
              <a:rPr lang="ar-IQ" dirty="0"/>
              <a:t>راي ( </a:t>
            </a:r>
            <a:r>
              <a:rPr lang="ar-IQ" b="1" dirty="0"/>
              <a:t>نيكسون </a:t>
            </a:r>
            <a:r>
              <a:rPr lang="ar-IQ" b="1" dirty="0" err="1"/>
              <a:t>وجوبيت</a:t>
            </a:r>
            <a:r>
              <a:rPr lang="ar-IQ" dirty="0"/>
              <a:t>) هو عملية تحليل وتصنيف مكونات اللياقة البدنية الى</a:t>
            </a:r>
            <a:endParaRPr lang="en-US" dirty="0"/>
          </a:p>
          <a:p>
            <a:r>
              <a:rPr lang="ar-IQ" dirty="0"/>
              <a:t>أ-العمل الوظيفي </a:t>
            </a:r>
            <a:r>
              <a:rPr lang="ar-IQ" dirty="0" err="1"/>
              <a:t>للاجهزة</a:t>
            </a:r>
            <a:r>
              <a:rPr lang="ar-IQ" dirty="0"/>
              <a:t> ( </a:t>
            </a:r>
            <a:r>
              <a:rPr lang="ar-IQ" dirty="0" err="1"/>
              <a:t>العصبي,الدوري</a:t>
            </a:r>
            <a:r>
              <a:rPr lang="ar-IQ" dirty="0"/>
              <a:t> التنفسي, </a:t>
            </a:r>
            <a:r>
              <a:rPr lang="ar-IQ" dirty="0" err="1"/>
              <a:t>العضلي,الغدد</a:t>
            </a:r>
            <a:r>
              <a:rPr lang="ar-IQ" dirty="0"/>
              <a:t> الصماء العامة)</a:t>
            </a:r>
            <a:endParaRPr lang="en-US" dirty="0"/>
          </a:p>
          <a:p>
            <a:r>
              <a:rPr lang="ar-IQ" dirty="0"/>
              <a:t>ب-العمل القياسي ويقصد بها( الطول, الوزن, القوام, التركيب الجسمي)</a:t>
            </a:r>
            <a:endParaRPr lang="en-US" dirty="0"/>
          </a:p>
          <a:p>
            <a:r>
              <a:rPr lang="ar-IQ" dirty="0"/>
              <a:t>ت-العمل الحركي </a:t>
            </a:r>
            <a:r>
              <a:rPr lang="ar-IQ" dirty="0" err="1"/>
              <a:t>ويقصدبها</a:t>
            </a:r>
            <a:r>
              <a:rPr lang="ar-IQ" dirty="0"/>
              <a:t>(القوة, </a:t>
            </a:r>
            <a:r>
              <a:rPr lang="ar-IQ" dirty="0" err="1"/>
              <a:t>السرعة,التحمل,المرونة</a:t>
            </a:r>
            <a:r>
              <a:rPr lang="ar-IQ" dirty="0"/>
              <a:t>, الرشاقة, الدقة, التوازن)</a:t>
            </a:r>
            <a:endParaRPr lang="en-US" dirty="0"/>
          </a:p>
          <a:p>
            <a:pPr lvl="0"/>
            <a:r>
              <a:rPr lang="ar-IQ" dirty="0"/>
              <a:t>راي (</a:t>
            </a:r>
            <a:r>
              <a:rPr lang="ar-IQ" b="1" dirty="0" err="1"/>
              <a:t>فانير</a:t>
            </a:r>
            <a:r>
              <a:rPr lang="ar-IQ" dirty="0"/>
              <a:t>) حيث يقول الى ان هناك عدة مكونات منها.</a:t>
            </a:r>
            <a:endParaRPr lang="en-US" dirty="0"/>
          </a:p>
          <a:p>
            <a:pPr lvl="0"/>
            <a:r>
              <a:rPr lang="ar-IQ" dirty="0"/>
              <a:t>مكونات ترتبط بالجانب الصحي( القوة العضلية, التحمل العضلي, الدوري التنفسي)</a:t>
            </a:r>
            <a:endParaRPr lang="en-US" dirty="0"/>
          </a:p>
          <a:p>
            <a:pPr lvl="0"/>
            <a:r>
              <a:rPr lang="ar-IQ" dirty="0"/>
              <a:t>مكونات ترتبط بعامل الاداء( </a:t>
            </a:r>
            <a:r>
              <a:rPr lang="ar-IQ" dirty="0" err="1"/>
              <a:t>التوافق,السرعة,القدرة</a:t>
            </a:r>
            <a:r>
              <a:rPr lang="ar-IQ" dirty="0"/>
              <a:t>, الرشاقة التوازن)</a:t>
            </a:r>
            <a:endParaRPr lang="en-US" dirty="0"/>
          </a:p>
          <a:p>
            <a:endParaRPr lang="ar-IQ" b="1" dirty="0"/>
          </a:p>
        </p:txBody>
      </p:sp>
    </p:spTree>
    <p:extLst>
      <p:ext uri="{BB962C8B-B14F-4D97-AF65-F5344CB8AC3E}">
        <p14:creationId xmlns:p14="http://schemas.microsoft.com/office/powerpoint/2010/main" val="356296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r>
              <a:rPr lang="ar-IQ" sz="7200" dirty="0" smtClean="0">
                <a:solidFill>
                  <a:srgbClr val="FFFF00"/>
                </a:solidFill>
              </a:rPr>
              <a:t>اهمية الاعداد البدني</a:t>
            </a:r>
            <a:endParaRPr lang="ar-IQ" dirty="0"/>
          </a:p>
        </p:txBody>
      </p:sp>
      <p:sp>
        <p:nvSpPr>
          <p:cNvPr id="3" name="Content Placeholder 2"/>
          <p:cNvSpPr>
            <a:spLocks noGrp="1"/>
          </p:cNvSpPr>
          <p:nvPr>
            <p:ph idx="1"/>
          </p:nvPr>
        </p:nvSpPr>
        <p:spPr/>
        <p:txBody>
          <a:bodyPr>
            <a:normAutofit fontScale="92500" lnSpcReduction="20000"/>
          </a:bodyPr>
          <a:lstStyle/>
          <a:p>
            <a:pPr lvl="0"/>
            <a:r>
              <a:rPr lang="ar-IQ" dirty="0" smtClean="0"/>
              <a:t>تطوير اللياقة الوظيفية للفرد برفع كفاءة الجسم للقيام بوظيفته.</a:t>
            </a:r>
            <a:endParaRPr lang="en-US" dirty="0" smtClean="0"/>
          </a:p>
          <a:p>
            <a:pPr lvl="0"/>
            <a:r>
              <a:rPr lang="ar-IQ" dirty="0" smtClean="0"/>
              <a:t>سلامة </a:t>
            </a:r>
            <a:r>
              <a:rPr lang="ar-IQ" dirty="0"/>
              <a:t>اعضاء الجسم</a:t>
            </a:r>
            <a:endParaRPr lang="en-US" dirty="0"/>
          </a:p>
          <a:p>
            <a:pPr lvl="0"/>
            <a:r>
              <a:rPr lang="ar-IQ" dirty="0"/>
              <a:t>اكتساب القوام الجيد</a:t>
            </a:r>
            <a:endParaRPr lang="en-US" dirty="0"/>
          </a:p>
          <a:p>
            <a:pPr lvl="0"/>
            <a:r>
              <a:rPr lang="ar-IQ" dirty="0"/>
              <a:t>زيادة مستوى الاداء في الانشطة المختلفة</a:t>
            </a:r>
            <a:endParaRPr lang="en-US" dirty="0"/>
          </a:p>
          <a:p>
            <a:pPr lvl="0"/>
            <a:r>
              <a:rPr lang="ar-IQ" dirty="0"/>
              <a:t>تطوير القدرات العقلية وتنمية الادراك والتفكير</a:t>
            </a:r>
            <a:endParaRPr lang="en-US" dirty="0"/>
          </a:p>
          <a:p>
            <a:pPr lvl="0"/>
            <a:r>
              <a:rPr lang="ar-IQ" dirty="0"/>
              <a:t>اكتساب المعرفة والمعلومات لاتخاذ القرارات والحلول العلمية</a:t>
            </a:r>
            <a:endParaRPr lang="en-US" dirty="0"/>
          </a:p>
          <a:p>
            <a:pPr lvl="0"/>
            <a:r>
              <a:rPr lang="ar-IQ" dirty="0"/>
              <a:t>تطوي السمات الارادية للفرد مثل الثقة بالنفس والمثابرة والجرأة بالعمل</a:t>
            </a:r>
            <a:endParaRPr lang="en-US" dirty="0"/>
          </a:p>
          <a:p>
            <a:pPr lvl="0"/>
            <a:r>
              <a:rPr lang="ar-IQ" dirty="0"/>
              <a:t>رفع مستوى الكفاء الانتاجية</a:t>
            </a:r>
            <a:endParaRPr lang="en-US" dirty="0"/>
          </a:p>
          <a:p>
            <a:pPr lvl="0"/>
            <a:r>
              <a:rPr lang="ar-IQ" dirty="0"/>
              <a:t>تكوين الفرد المعد بدنيا المستعد للدفاع عن نفسه ووطنه</a:t>
            </a:r>
            <a:endParaRPr lang="en-US" dirty="0"/>
          </a:p>
          <a:p>
            <a:endParaRPr lang="ar-IQ" b="1" dirty="0"/>
          </a:p>
        </p:txBody>
      </p:sp>
    </p:spTree>
    <p:extLst>
      <p:ext uri="{BB962C8B-B14F-4D97-AF65-F5344CB8AC3E}">
        <p14:creationId xmlns:p14="http://schemas.microsoft.com/office/powerpoint/2010/main" val="260417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r>
              <a:rPr lang="ar-IQ" sz="7200" dirty="0" smtClean="0">
                <a:solidFill>
                  <a:srgbClr val="FFFF00"/>
                </a:solidFill>
              </a:rPr>
              <a:t>انواع الاعداد البدني</a:t>
            </a:r>
            <a:endParaRPr lang="ar-IQ" dirty="0"/>
          </a:p>
        </p:txBody>
      </p:sp>
      <p:sp>
        <p:nvSpPr>
          <p:cNvPr id="3" name="Content Placeholder 2"/>
          <p:cNvSpPr>
            <a:spLocks noGrp="1"/>
          </p:cNvSpPr>
          <p:nvPr>
            <p:ph idx="1"/>
          </p:nvPr>
        </p:nvSpPr>
        <p:spPr/>
        <p:txBody>
          <a:bodyPr>
            <a:normAutofit fontScale="62500" lnSpcReduction="20000"/>
          </a:bodyPr>
          <a:lstStyle/>
          <a:p>
            <a:pPr lvl="0"/>
            <a:r>
              <a:rPr lang="ar-IQ" sz="4000" b="1" dirty="0"/>
              <a:t>الاعداد البدني العام مفهومه وتعريفه</a:t>
            </a:r>
            <a:endParaRPr lang="en-US" sz="4000" dirty="0"/>
          </a:p>
          <a:p>
            <a:r>
              <a:rPr lang="ar-IQ" sz="4000" dirty="0"/>
              <a:t>هو العمل على رفع مستوى الفرد بدنيا وحركيا بصورة عامة ومتكاملة بالتنمية الشاملة المتزنة لجميع قدرات الفرد البدنية والحركية.</a:t>
            </a:r>
            <a:endParaRPr lang="en-US" sz="4000" dirty="0"/>
          </a:p>
          <a:p>
            <a:r>
              <a:rPr lang="ar-IQ" sz="4000" dirty="0"/>
              <a:t>هو عملية اكتساب الفرد الرياضي الصفات البدنية الاساسية بصورة شاملة ومتزنة جميعها. </a:t>
            </a:r>
            <a:endParaRPr lang="en-US" sz="4000" dirty="0"/>
          </a:p>
          <a:p>
            <a:r>
              <a:rPr lang="ar-IQ" sz="4000" dirty="0"/>
              <a:t>يعمل الاعداد البدني على تحسين كفاءة الفرد وظيفيا وبناء قاعدة واسعة وتأهيل الجسم على تحقيق متطلبات المستويات العالية بسهولة واتقان. ولهذا يجب مراعات التكامل بصورة شاملة بتنمية وتطوير جميع قدرات الفرد البدنية مع الاخذ بنظر الاعتبار ضرورة الاتزان بين القدرات البدنية المتعددة اي بمعنى عدم فصل عنصر بدني عن الاخر لكن هناك تفاوت في نسب الاداء لكل مهارة او حركة وحسب الحاجة اليها وحسب نوعية الهدف من التدريب اذ يشمل الاعداد البدني العام كل عناصر اللياقة البدني والحركية وهي القوة, السرعة, التحمل, الرشاقة, المرونة, التوازن, التوافق,..... الخ.</a:t>
            </a:r>
            <a:endParaRPr lang="en-US" sz="4000" dirty="0"/>
          </a:p>
          <a:p>
            <a:endParaRPr lang="ar-IQ" sz="4000" b="1" dirty="0">
              <a:solidFill>
                <a:srgbClr val="C00000"/>
              </a:solidFill>
            </a:endParaRPr>
          </a:p>
        </p:txBody>
      </p:sp>
    </p:spTree>
    <p:extLst>
      <p:ext uri="{BB962C8B-B14F-4D97-AF65-F5344CB8AC3E}">
        <p14:creationId xmlns:p14="http://schemas.microsoft.com/office/powerpoint/2010/main" val="2165451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16624"/>
          </a:xfrm>
        </p:spPr>
        <p:txBody>
          <a:bodyPr>
            <a:normAutofit fontScale="62500" lnSpcReduction="20000"/>
          </a:bodyPr>
          <a:lstStyle/>
          <a:p>
            <a:pPr lvl="0"/>
            <a:r>
              <a:rPr lang="ar-IQ" dirty="0"/>
              <a:t>ا</a:t>
            </a:r>
            <a:r>
              <a:rPr lang="ar-IQ" b="1" dirty="0"/>
              <a:t>لاعداد البدني الخاص</a:t>
            </a:r>
            <a:endParaRPr lang="en-US" dirty="0"/>
          </a:p>
          <a:p>
            <a:pPr algn="just"/>
            <a:r>
              <a:rPr lang="ar-IQ" dirty="0"/>
              <a:t>يقصد به هو عملية تهيئة الرياضي لنوع النشاط  البدني الممارس (التخصصي) من خلال تنمية وتطوير قدراته البدنية والحركية اللازمة والعمل على الاستمرار بالتطوير لأقصى مدى ممكن للوصول بالرياضي للأعلى المستويات بنوع التخصص .اي بمعنى ان نوع النشاط الرياضي الذي يمارسه الرياضي والذي ينشد فيه تحقيق اعلى مستوى ممكن هو الذي يحدد نوع الصفات البدنية الضرورية حتى يتمكن الوصول الى أعلى المستويات الرياضية. في هذه الفترة (الاعداد البدني الخاص)نجد أن عملية تنمية الصفات البدنية الضرورية ترتبط ارتباطا وثيقا بتنمية المهارات الحركية, اذ لم يستطيع الرياضي اتقان المهارات الحركية الاساسية لنوع النشاط الرياضي الذي يتخصص فيه في حالة </a:t>
            </a:r>
            <a:r>
              <a:rPr lang="ar-IQ" dirty="0" err="1"/>
              <a:t>أفتقاره</a:t>
            </a:r>
            <a:r>
              <a:rPr lang="ar-IQ" dirty="0"/>
              <a:t> للصفات البدنية اللازمة لنوع النشاط الرياضي الممارس. فعلى سبيل المثال لن يستطيع لاعب كرة السلة من اتقان مهارة متابعة الكرة المرتدة من اللوحة او اتقان مهارة التصويب(التهديف) من القفز في حالة افتقاره لصفة القوة الخاصة بعضلات الرجلين التي تساعده على الوثب عاليا </a:t>
            </a:r>
            <a:r>
              <a:rPr lang="ar-IQ" dirty="0" err="1"/>
              <a:t>لاقصى</a:t>
            </a:r>
            <a:r>
              <a:rPr lang="ar-IQ" dirty="0"/>
              <a:t> </a:t>
            </a:r>
            <a:r>
              <a:rPr lang="ar-IQ" dirty="0" err="1"/>
              <a:t>مايمكن</a:t>
            </a:r>
            <a:r>
              <a:rPr lang="ar-IQ" dirty="0"/>
              <a:t> .... وهكذا نجد ان تنمية الصفات البدنية تهدف بالأساس الى مساعدة الرياضي على الارتفاع بالمستوى </a:t>
            </a:r>
            <a:r>
              <a:rPr lang="ar-IQ" dirty="0" err="1"/>
              <a:t>المهاري</a:t>
            </a:r>
            <a:r>
              <a:rPr lang="ar-IQ" dirty="0"/>
              <a:t> لدى الرياضي فلذلك نرى ان الطابع المميز للمهارات الحركية هي التي تحدد نوع الصفة البدنية التي يحتاجها الرياضي عند التنفيذ هذه من ناحية كذلك عند تطبيق (تكتيك) معين اثناء الاداء هو الذي يعمل على استخدام نوع الصفة والمهارة الحركية وحسب نوع التطبيق عند الاداء. اذا من خلال هذا العرض ان عملية الاعداد البدني الخاص يجب ان تكون شاملة لكل </a:t>
            </a:r>
            <a:r>
              <a:rPr lang="ar-IQ" dirty="0" err="1"/>
              <a:t>مايخص</a:t>
            </a:r>
            <a:r>
              <a:rPr lang="ar-IQ" dirty="0"/>
              <a:t> العمل التدريبي من خلال ربط كل جوانب الاداء البدني </a:t>
            </a:r>
            <a:r>
              <a:rPr lang="ar-IQ" dirty="0" err="1"/>
              <a:t>والمهاري</a:t>
            </a:r>
            <a:r>
              <a:rPr lang="ar-IQ" dirty="0"/>
              <a:t> والتكتيكي وكذلك وصول الرياضي الى نسبة عالية من التكيف لكل </a:t>
            </a:r>
            <a:r>
              <a:rPr lang="ar-IQ" dirty="0" err="1"/>
              <a:t>مايتم</a:t>
            </a:r>
            <a:r>
              <a:rPr lang="ar-IQ" dirty="0"/>
              <a:t> من احتواء الوحدة التدريبية التي تهدف الى الوصول للهدف الراد تحقيقه من عملية التدريب الاعداد.</a:t>
            </a:r>
            <a:endParaRPr lang="en-US" dirty="0"/>
          </a:p>
          <a:p>
            <a:endParaRPr lang="ar-IQ" b="1" dirty="0"/>
          </a:p>
        </p:txBody>
      </p:sp>
    </p:spTree>
    <p:extLst>
      <p:ext uri="{BB962C8B-B14F-4D97-AF65-F5344CB8AC3E}">
        <p14:creationId xmlns:p14="http://schemas.microsoft.com/office/powerpoint/2010/main" val="581101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835</Words>
  <Application>Microsoft Office PowerPoint</Application>
  <PresentationFormat>عرض على الشاشة (3:4)‏</PresentationFormat>
  <Paragraphs>40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Office Theme</vt:lpstr>
      <vt:lpstr>عناصر الاعداد الرياضي</vt:lpstr>
      <vt:lpstr>الاعداد البدني</vt:lpstr>
      <vt:lpstr>عرض تقديمي في PowerPoint</vt:lpstr>
      <vt:lpstr>اهمية الاعداد البدني</vt:lpstr>
      <vt:lpstr>انواع الاعداد البدني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Dr. Adel</cp:lastModifiedBy>
  <cp:revision>25</cp:revision>
  <dcterms:created xsi:type="dcterms:W3CDTF">2015-11-15T11:08:41Z</dcterms:created>
  <dcterms:modified xsi:type="dcterms:W3CDTF">2018-12-11T06:48:16Z</dcterms:modified>
</cp:coreProperties>
</file>